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media/image4.jpg" ContentType="image/jpeg"/>
  <Override PartName="/ppt/media/image5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0" r:id="rId1"/>
  </p:sldMasterIdLst>
  <p:notesMasterIdLst>
    <p:notesMasterId r:id="rId23"/>
  </p:notesMasterIdLst>
  <p:sldIdLst>
    <p:sldId id="256" r:id="rId2"/>
    <p:sldId id="257" r:id="rId3"/>
    <p:sldId id="299" r:id="rId4"/>
    <p:sldId id="300" r:id="rId5"/>
    <p:sldId id="301" r:id="rId6"/>
    <p:sldId id="302" r:id="rId7"/>
    <p:sldId id="303" r:id="rId8"/>
    <p:sldId id="319" r:id="rId9"/>
    <p:sldId id="258" r:id="rId10"/>
    <p:sldId id="305" r:id="rId11"/>
    <p:sldId id="306" r:id="rId12"/>
    <p:sldId id="307" r:id="rId13"/>
    <p:sldId id="308" r:id="rId14"/>
    <p:sldId id="309" r:id="rId15"/>
    <p:sldId id="311" r:id="rId16"/>
    <p:sldId id="312" r:id="rId17"/>
    <p:sldId id="320" r:id="rId18"/>
    <p:sldId id="313" r:id="rId19"/>
    <p:sldId id="314" r:id="rId20"/>
    <p:sldId id="317" r:id="rId21"/>
    <p:sldId id="318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/>
    <p:restoredTop sz="96652" autoAdjust="0"/>
  </p:normalViewPr>
  <p:slideViewPr>
    <p:cSldViewPr snapToGrid="0" snapToObjects="1">
      <p:cViewPr varScale="1">
        <p:scale>
          <a:sx n="118" d="100"/>
          <a:sy n="118" d="100"/>
        </p:scale>
        <p:origin x="9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6EC96-7C98-E84D-B511-AAE18B0FE016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F0A31-5311-3F46-879E-BE593855D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069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F0A31-5311-3F46-879E-BE593855D08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07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F0A31-5311-3F46-879E-BE593855D0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40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F0A31-5311-3F46-879E-BE593855D08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68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F0A31-5311-3F46-879E-BE593855D08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64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F2D00-2AEB-D121-4C5B-102E1B25B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76AAB5-F4A8-E780-B082-1E65047E9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2B23EB-6906-BDEA-4336-F05AC4B6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25C8-4839-4943-B837-6465BA3AAE52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16384B-D768-8C4A-4CD9-D276A3C1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1EC693-41EB-3D84-99E1-0CAB1254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4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1A4B8-91E9-62A9-87F8-F14CE051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DFF8D0-BB9A-163E-4E3F-FFF812920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1809BB-C18E-78C2-409F-E4C92948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05F6D-D994-4E65-92D8-8F03E11B9077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57FB82-FFC8-084C-EF4C-790596F6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F070A-DB87-59A7-05E7-E0F9BC81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05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D3CD74-7A28-3041-66B6-D342D4F56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5169F1-9180-6CEC-68CF-724CD8F34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29FEA3-2B2F-3A51-979A-0A250520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A0C0-FE6C-497F-B718-1892C244EEC2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0AC3EA-4E76-D984-6C07-B9EF7BF0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AA049-2F7E-E658-E8DE-E7042AB0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102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B3A6B-878E-0A12-84BC-68F3847F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9B606-1F0C-2AD2-C042-98B0FA61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4396A0-42CC-E38A-61B1-7DFB1D3E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B6A-A61C-4615-8864-567C0A4A9DED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348971-FAB6-617B-ECAD-C1932F85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E38E8B-DB9F-F2BC-1ACA-C82AB39B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30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18E59-C33C-A0DE-A85F-90A41C0D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ADC01B-8DB3-9A72-8704-1ED65553A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AC7550-956A-1C63-A6E1-A1666723D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411B-7E08-4150-BC21-59F90D9AF1CA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766849-E0BF-01C1-A7B7-4071648A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D6DA0B-0775-FC89-DD10-2EC4E575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61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D18AA-61E0-6082-F92D-AD082657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B8C4D-FD47-AE55-CE1B-A572FA0A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024305-AAB0-6AFC-BA3F-F701DFC50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00DCCB-A9A8-C18C-2D4A-DBB739CF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AFAEF-DE73-4E01-A6D6-70B6010DF0C3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E4FC1A-1904-25D8-619A-C197DB9C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40E136-BF17-54E4-F9C5-35E89667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06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0BAB4-35A7-6A51-A2AC-AC55C3F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D39BA6-5725-8F41-1E7D-6263C1A2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B0B765-9D56-C91E-DCFF-E917DA1F6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825D10-015B-CE94-46CE-1D95B972D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46B918A-CA13-92A1-5A9F-942A65924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781FA3-AED8-F4C6-531F-11D8B463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A4B3-AB27-4E34-9115-A17A1E3AD99D}" type="datetime1">
              <a:rPr lang="ru-RU" smtClean="0"/>
              <a:t>01.06.2024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3910AD-ADC9-DD00-7EEC-A5F1C04C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C3DEB1-4917-1261-A2B8-D544F7AC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02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1CFD7-288C-818D-5F47-E1A31FFB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466498-D1D5-D8C1-3336-DC3705C6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B10D-C04F-4456-BD48-1E0D94BD0343}" type="datetime1">
              <a:rPr lang="ru-RU" smtClean="0"/>
              <a:t>01.06.2024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981154-66E1-A2EE-21C5-5F9AD22E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A27131-76A8-717B-9FFD-D5DA8217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01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F8FAFB1-0405-68B5-5348-A08BA002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6718-167E-43E3-92F9-DFFBC997D292}" type="datetime1">
              <a:rPr lang="ru-RU" smtClean="0"/>
              <a:t>01.06.2024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A443978-748B-4324-B4EF-22F18F44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99D67F-2A79-D2AB-F9DB-393C31E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00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EAFBB-B56C-0E53-5212-0CB02CF4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282AD2-3CB5-68BA-816D-AB06F457D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A0EAAE-538F-F8B0-CFD5-D18A9772F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749253-899F-AA90-0040-D00628D6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AB3E-37B3-478B-92AC-48F6012DFF12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50E04F-2DA8-D7C9-406B-75FFDA93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163BCD-EFC4-9AF0-C45A-C38AEE2F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89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17A18-15D5-8E2E-EDCA-65CE8292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4E12E1-A707-57DB-47BB-0DAB7AE2D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00EB4E-2A01-8636-9155-39E20E0EE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2CA7FA-4785-25B1-F73B-05778049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24A2-3469-4377-8E37-157CB77EBB0D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5D927D-7FAC-3544-BA22-1C8F9CD0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33B3B5-589C-468D-23E6-022A5A4E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4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F30A6-88AB-19AC-A74D-F04715BC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EB2476-1B53-E0DB-D2F0-53FC85F71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A6127F-DC41-C5D9-0750-51CB3F61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63BC-7B0E-49EC-BCA0-D05584F37523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8DE8C-3AD4-4951-11CD-609E06D84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B119C0-4DEA-4DAB-016F-9C1526709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68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5D6C8-70B1-F047-B7AC-F532AF6A3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951" y="2632261"/>
            <a:ext cx="9544562" cy="1593477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Многокадровый метод повышения разрешающей способности изображений посредством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336314-AD5B-3C40-ADF9-2EA467034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933" y="5079447"/>
            <a:ext cx="8753984" cy="796769"/>
          </a:xfrm>
        </p:spPr>
        <p:txBody>
          <a:bodyPr>
            <a:normAutofit/>
          </a:bodyPr>
          <a:lstStyle/>
          <a:p>
            <a:pPr algn="l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Светличная Алина Алексеевна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ИУ7-83Б</a:t>
            </a:r>
          </a:p>
          <a:p>
            <a:pPr algn="l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Филиппов Михаил Владимирович</a:t>
            </a: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8C7-22A3-2D49-8FC0-37E348287689}"/>
              </a:ext>
            </a:extLst>
          </p:cNvPr>
          <p:cNvSpPr txBox="1"/>
          <p:nvPr/>
        </p:nvSpPr>
        <p:spPr>
          <a:xfrm>
            <a:off x="1344514" y="251608"/>
            <a:ext cx="10087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университет имени Н.Э. Баумана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университет)»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им. Н.Э. Баумана) </a:t>
            </a:r>
            <a:endParaRPr lang="ru-RU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376A0-CE45-1944-938C-1D1344DE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82" y="251608"/>
            <a:ext cx="850732" cy="10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88A6F78-ECB9-C6B3-E92D-046217AA2123}"/>
              </a:ext>
            </a:extLst>
          </p:cNvPr>
          <p:cNvSpPr txBox="1">
            <a:spLocks/>
          </p:cNvSpPr>
          <p:nvPr/>
        </p:nvSpPr>
        <p:spPr>
          <a:xfrm>
            <a:off x="5629955" y="6334822"/>
            <a:ext cx="1516553" cy="40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2024</a:t>
            </a: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3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дерево, снимок экрана, небо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D26E71-28C7-8BA1-9AD3-07F8F596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86" y="1362465"/>
            <a:ext cx="3866752" cy="25778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08"/>
            <a:ext cx="5769279" cy="1325563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предобработки </a:t>
            </a:r>
            <a:b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B98AE4-5EEA-F3C6-D19B-FFC3C893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10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CD1CE-0B96-20F0-F963-99B127F298A4}"/>
              </a:ext>
            </a:extLst>
          </p:cNvPr>
          <p:cNvSpPr txBox="1"/>
          <p:nvPr/>
        </p:nvSpPr>
        <p:spPr>
          <a:xfrm>
            <a:off x="415670" y="3797532"/>
            <a:ext cx="6614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яркость пикселя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[16, 235]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интенсивность синего по отношению к зеленому</a:t>
            </a:r>
            <a:r>
              <a:rPr lang="ru-RU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[16, 2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ru-RU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интенсивность красного по отношению к зеленому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[16, 2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ru-RU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7C373-D8B1-219C-3A1A-C8AAB795F3B9}"/>
              </a:ext>
            </a:extLst>
          </p:cNvPr>
          <p:cNvSpPr txBox="1"/>
          <p:nvPr/>
        </p:nvSpPr>
        <p:spPr>
          <a:xfrm>
            <a:off x="415670" y="4951375"/>
            <a:ext cx="68411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процесс приведения значений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 к определенному диапазону или распределению</a:t>
            </a:r>
            <a:r>
              <a:rPr lang="ru-RU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в данном случае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[0, 1] за счет деления на 255</a:t>
            </a:r>
          </a:p>
          <a:p>
            <a:r>
              <a:rPr lang="ru-RU" b="0" i="1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Денормализация</a:t>
            </a:r>
            <a:r>
              <a:rPr lang="ru-RU" b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обратный процесс, </a:t>
            </a:r>
            <a:r>
              <a:rPr lang="ru-RU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случае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[0, 255] за счет умножения на 255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текст, снимок экрана, Шрифт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4B2124EC-B0DD-248E-51F4-04B4BC33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925" y="29496"/>
            <a:ext cx="3804153" cy="68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2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555A73A-6083-990C-282D-0811EDAC3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927" y="197169"/>
            <a:ext cx="6592002" cy="64636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" y="241139"/>
            <a:ext cx="5769279" cy="1325563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разделения </a:t>
            </a:r>
            <a:b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на участки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B98AE4-5EEA-F3C6-D19B-FFC3C893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11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3CD1CE-0B96-20F0-F963-99B127F298A4}"/>
                  </a:ext>
                </a:extLst>
              </p:cNvPr>
              <p:cNvSpPr txBox="1"/>
              <p:nvPr/>
            </p:nvSpPr>
            <p:spPr>
              <a:xfrm>
                <a:off x="449808" y="4668703"/>
                <a:ext cx="431392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Размерность матрицы выходного слоя</a:t>
                </a:r>
                <a:r>
                  <a:rPr lang="en-US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i="0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i="0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3CD1CE-0B96-20F0-F963-99B127F29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08" y="4668703"/>
                <a:ext cx="4313921" cy="646331"/>
              </a:xfrm>
              <a:prstGeom prst="rect">
                <a:avLst/>
              </a:prstGeom>
              <a:blipFill>
                <a:blip r:embed="rId4"/>
                <a:stretch>
                  <a:fillRect l="-1273" t="-5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диаграмма, прямоугольный, лин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A583C73-284E-ECE3-0262-D71531C26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09" y="2256816"/>
            <a:ext cx="4844862" cy="191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0A8437-0846-0444-DC0B-0238E25BC916}"/>
                  </a:ext>
                </a:extLst>
              </p:cNvPr>
              <p:cNvSpPr txBox="1"/>
              <p:nvPr/>
            </p:nvSpPr>
            <p:spPr>
              <a:xfrm>
                <a:off x="449808" y="5579638"/>
                <a:ext cx="3945211" cy="91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Размерность выходного изображения</a:t>
                </a:r>
                <a:r>
                  <a:rPr lang="en-US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i="0" dirty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acc>
                          <m:accPr>
                            <m:chr m:val="̇"/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ru-RU" i="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0A8437-0846-0444-DC0B-0238E25BC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08" y="5579638"/>
                <a:ext cx="3945211" cy="913520"/>
              </a:xfrm>
              <a:prstGeom prst="rect">
                <a:avLst/>
              </a:prstGeom>
              <a:blipFill>
                <a:blip r:embed="rId6"/>
                <a:stretch>
                  <a:fillRect l="-1391" t="-9333" r="-10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33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C216F59-09E6-C573-EA38-C926D1E8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073" y="136525"/>
            <a:ext cx="4444253" cy="6624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08"/>
            <a:ext cx="6340813" cy="1325563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нейронной сети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B98AE4-5EEA-F3C6-D19B-FFC3C893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56B4D-3C10-EF5B-3197-89D8653271BE}"/>
              </a:ext>
            </a:extLst>
          </p:cNvPr>
          <p:cNvSpPr txBox="1"/>
          <p:nvPr/>
        </p:nvSpPr>
        <p:spPr>
          <a:xfrm>
            <a:off x="957364" y="2611824"/>
            <a:ext cx="63408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Конкатенация входных изображений будет такой, словно изображение имеет 6 каналов цвета. В модели RGB порядок каналов будет RGBRGB, а в модели </a:t>
            </a:r>
            <a:r>
              <a:rPr lang="ru-RU" sz="2400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YCbCr</a:t>
            </a:r>
            <a:r>
              <a:rPr lang="ru-RU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YCbCrYCbCr</a:t>
            </a:r>
            <a:r>
              <a:rPr lang="ru-RU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1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7A666FA-3D34-0D83-C3B6-C50A0318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6518"/>
            <a:ext cx="5959419" cy="6012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21687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применения и тестирования модели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B98AE4-5EEA-F3C6-D19B-FFC3C893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13</a:t>
            </a:fld>
            <a:endParaRPr lang="ru-RU"/>
          </a:p>
        </p:txBody>
      </p:sp>
      <p:pic>
        <p:nvPicPr>
          <p:cNvPr id="7" name="Рисунок 6" descr="Изображение выглядит как текст, диаграмм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5E09E5E-0586-CAC9-FEE9-25C57AEA8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03" y="785962"/>
            <a:ext cx="3958396" cy="60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5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DD984-EFCD-6A2C-EFF1-BF3E3BBE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15" y="0"/>
            <a:ext cx="11603146" cy="853475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программного обеспечения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04C28B-4FBE-77B1-679F-8222309F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 descr="Изображение выглядит как текст, диаграмма, Пл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D0FB285-B85B-A3E0-E758-E3D0CBED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4" y="853475"/>
            <a:ext cx="9767011" cy="58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9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DD984-EFCD-6A2C-EFF1-BF3E3BBE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34" y="365125"/>
            <a:ext cx="4700081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04C28B-4FBE-77B1-679F-8222309F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3280-D505-C8F7-E9CB-678B155EAC3F}"/>
              </a:ext>
            </a:extLst>
          </p:cNvPr>
          <p:cNvSpPr txBox="1"/>
          <p:nvPr/>
        </p:nvSpPr>
        <p:spPr>
          <a:xfrm>
            <a:off x="520434" y="1492589"/>
            <a:ext cx="60279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программирования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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  <a:p>
            <a:pPr marL="285750" indent="-285750">
              <a:buFontTx/>
              <a:buChar char="–"/>
            </a:pP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количества библиотек для работы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непосредственно с нейронными сетями</a:t>
            </a:r>
            <a:endParaRPr lang="en-US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–"/>
            </a:pP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широкий выбор вспомогательных библиотек для работы с массивами,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изображениями и </a:t>
            </a:r>
            <a:r>
              <a:rPr lang="ru-RU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т. д.</a:t>
            </a:r>
          </a:p>
          <a:p>
            <a:pPr marL="285750" indent="-285750">
              <a:buFontTx/>
              <a:buChar char="–"/>
            </a:pP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большого числа как официальной документации, так и дополнительной информации от сообщества разработчиков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2C3CA-3F2E-028E-D79D-C4C478F72F87}"/>
              </a:ext>
            </a:extLst>
          </p:cNvPr>
          <p:cNvSpPr txBox="1"/>
          <p:nvPr/>
        </p:nvSpPr>
        <p:spPr>
          <a:xfrm>
            <a:off x="520434" y="396368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иблиотека глубокого обучения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PyTorch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  <a:p>
            <a:pPr marL="285750" indent="-285750">
              <a:buFontTx/>
              <a:buChar char="–"/>
            </a:pP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вычислительный граф определяется во время выполнения программы, поэтому возможно использовать любой инструмент отладки</a:t>
            </a:r>
            <a:endParaRPr lang="en-US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–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легко и естественно интегрируется с другими популярными библиотеками, например,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A3DF541-371E-86FF-C7F8-FAE8612E0144}"/>
              </a:ext>
            </a:extLst>
          </p:cNvPr>
          <p:cNvSpPr txBox="1">
            <a:spLocks/>
          </p:cNvSpPr>
          <p:nvPr/>
        </p:nvSpPr>
        <p:spPr>
          <a:xfrm>
            <a:off x="6703980" y="365124"/>
            <a:ext cx="47000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1D642-0C5C-B761-C22F-AC21C2C90CD7}"/>
              </a:ext>
            </a:extLst>
          </p:cNvPr>
          <p:cNvSpPr txBox="1"/>
          <p:nvPr/>
        </p:nvSpPr>
        <p:spPr>
          <a:xfrm>
            <a:off x="6703980" y="1529272"/>
            <a:ext cx="53064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изображения должны быть в форматах 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JPEG.</a:t>
            </a:r>
          </a:p>
          <a:p>
            <a:r>
              <a:rPr lang="ru-RU" b="0" i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PNG </a:t>
            </a:r>
            <a:r>
              <a:rPr lang="ru-RU" b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(Portable Network Graphics)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формат, подходящий для текста и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графики, так как использует сжатие без потерь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0" i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JPEG </a:t>
            </a:r>
            <a:r>
              <a:rPr lang="ru-RU" b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(Joint </a:t>
            </a:r>
            <a:r>
              <a:rPr lang="ru-RU" b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Photographic</a:t>
            </a:r>
            <a:r>
              <a:rPr lang="ru-RU" b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ru-RU" b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Group)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 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формат, подходящий для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реалистичных изображений с плавными переходами яркости и цвета, так как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сжатие с потерями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входных изображений не должно быть более 1024</a:t>
            </a:r>
          </a:p>
        </p:txBody>
      </p:sp>
    </p:spTree>
    <p:extLst>
      <p:ext uri="{BB962C8B-B14F-4D97-AF65-F5344CB8AC3E}">
        <p14:creationId xmlns:p14="http://schemas.microsoft.com/office/powerpoint/2010/main" val="997482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1903E-834B-1E3C-D9DD-91EB7006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75" y="-289963"/>
            <a:ext cx="836725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программного обеспечения</a:t>
            </a:r>
          </a:p>
        </p:txBody>
      </p:sp>
      <p:pic>
        <p:nvPicPr>
          <p:cNvPr id="6" name="Объект 5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D455234E-806F-004E-E319-9DFE18ED2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027" y="927375"/>
            <a:ext cx="3374420" cy="5328032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E1E958-6529-01ED-AD7D-944927F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16</a:t>
            </a:fld>
            <a:endParaRPr lang="ru-RU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C95CC47-3848-3264-2E64-F90816A6D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94429"/>
              </p:ext>
            </p:extLst>
          </p:nvPr>
        </p:nvGraphicFramePr>
        <p:xfrm>
          <a:off x="4195415" y="767257"/>
          <a:ext cx="7691784" cy="56482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8088">
                  <a:extLst>
                    <a:ext uri="{9D8B030D-6E8A-4147-A177-3AD203B41FA5}">
                      <a16:colId xmlns:a16="http://schemas.microsoft.com/office/drawing/2014/main" val="987555245"/>
                    </a:ext>
                  </a:extLst>
                </a:gridCol>
                <a:gridCol w="2749938">
                  <a:extLst>
                    <a:ext uri="{9D8B030D-6E8A-4147-A177-3AD203B41FA5}">
                      <a16:colId xmlns:a16="http://schemas.microsoft.com/office/drawing/2014/main" val="2566404172"/>
                    </a:ext>
                  </a:extLst>
                </a:gridCol>
                <a:gridCol w="3353758">
                  <a:extLst>
                    <a:ext uri="{9D8B030D-6E8A-4147-A177-3AD203B41FA5}">
                      <a16:colId xmlns:a16="http://schemas.microsoft.com/office/drawing/2014/main" val="433843430"/>
                    </a:ext>
                  </a:extLst>
                </a:gridCol>
              </a:tblGrid>
              <a:tr h="227044">
                <a:tc>
                  <a:txBody>
                    <a:bodyPr/>
                    <a:lstStyle/>
                    <a:p>
                      <a:pPr fontAlgn="b"/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Действие</a:t>
                      </a:r>
                    </a:p>
                  </a:txBody>
                  <a:tcPr marL="31531" marR="31531" marT="15766" marB="15766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 ситуации</a:t>
                      </a:r>
                    </a:p>
                  </a:txBody>
                  <a:tcPr marL="31531" marR="31531" marT="15766" marB="15766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</a:p>
                  </a:txBody>
                  <a:tcPr marL="31531" marR="31531" marT="15766" marB="15766" anchor="b"/>
                </a:tc>
                <a:extLst>
                  <a:ext uri="{0D108BD9-81ED-4DB2-BD59-A6C34878D82A}">
                    <a16:rowId xmlns:a16="http://schemas.microsoft.com/office/drawing/2014/main" val="755076328"/>
                  </a:ext>
                </a:extLst>
              </a:tr>
              <a:tr h="434716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Запуск действия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«Обучение завершено, модель сохранена по стандартному пути»</a:t>
                      </a:r>
                    </a:p>
                  </a:txBody>
                  <a:tcPr marL="31531" marR="31531" marT="15766" marB="15766" anchor="ctr"/>
                </a:tc>
                <a:extLst>
                  <a:ext uri="{0D108BD9-81ED-4DB2-BD59-A6C34878D82A}">
                    <a16:rowId xmlns:a16="http://schemas.microsoft.com/office/drawing/2014/main" val="3486331562"/>
                  </a:ext>
                </a:extLst>
              </a:tr>
              <a:tr h="563232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Запуск действия с корректными параметрами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Получение фотографий с названиями «bicibic1.png», «bicubic2.png», «hr.png»</a:t>
                      </a:r>
                    </a:p>
                  </a:txBody>
                  <a:tcPr marL="31531" marR="31531" marT="15766" marB="15766" anchor="ctr"/>
                </a:tc>
                <a:extLst>
                  <a:ext uri="{0D108BD9-81ED-4DB2-BD59-A6C34878D82A}">
                    <a16:rowId xmlns:a16="http://schemas.microsoft.com/office/drawing/2014/main" val="3262009236"/>
                  </a:ext>
                </a:extLst>
              </a:tr>
              <a:tr h="691747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Demonstration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 </a:t>
                      </a: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Image_path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[№] указан набор символов, не являющийся путем в стандартном понимании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Image_path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[№] 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 существует»</a:t>
                      </a:r>
                    </a:p>
                  </a:txBody>
                  <a:tcPr marL="31531" marR="31531" marT="15766" marB="15766" anchor="ctr"/>
                </a:tc>
                <a:extLst>
                  <a:ext uri="{0D108BD9-81ED-4DB2-BD59-A6C34878D82A}">
                    <a16:rowId xmlns:a16="http://schemas.microsoft.com/office/drawing/2014/main" val="2424322245"/>
                  </a:ext>
                </a:extLst>
              </a:tr>
              <a:tr h="391877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Demonstration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 </a:t>
                      </a: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Image_path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[№] указан не существующий путь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Image_path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[№] 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 существует»</a:t>
                      </a:r>
                    </a:p>
                  </a:txBody>
                  <a:tcPr marL="31531" marR="31531" marT="15766" marB="15766" anchor="ctr"/>
                </a:tc>
                <a:extLst>
                  <a:ext uri="{0D108BD9-81ED-4DB2-BD59-A6C34878D82A}">
                    <a16:rowId xmlns:a16="http://schemas.microsoft.com/office/drawing/2014/main" val="1534670198"/>
                  </a:ext>
                </a:extLst>
              </a:tr>
              <a:tr h="477554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Demonstration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Image_path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[№] ведет к изображению недопустимого расширения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«Формат изображения [№] не поддерживается»</a:t>
                      </a:r>
                    </a:p>
                  </a:txBody>
                  <a:tcPr marL="31531" marR="31531" marT="15766" marB="15766" anchor="ctr"/>
                </a:tc>
                <a:extLst>
                  <a:ext uri="{0D108BD9-81ED-4DB2-BD59-A6C34878D82A}">
                    <a16:rowId xmlns:a16="http://schemas.microsoft.com/office/drawing/2014/main" val="4266436331"/>
                  </a:ext>
                </a:extLst>
              </a:tr>
              <a:tr h="434716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Demonstration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Image_path[№] ведет к изображению разрешением больше 1024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«Изображение [№] не может быть обработано»</a:t>
                      </a:r>
                    </a:p>
                  </a:txBody>
                  <a:tcPr marL="31531" marR="31531" marT="15766" marB="15766" anchor="ctr"/>
                </a:tc>
                <a:extLst>
                  <a:ext uri="{0D108BD9-81ED-4DB2-BD59-A6C34878D82A}">
                    <a16:rowId xmlns:a16="http://schemas.microsoft.com/office/drawing/2014/main" val="3148924269"/>
                  </a:ext>
                </a:extLst>
              </a:tr>
              <a:tr h="349039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Demonstration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Изображения имеют разное разрешение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«Входные изображения имеют разное разрешение»</a:t>
                      </a:r>
                    </a:p>
                  </a:txBody>
                  <a:tcPr marL="31531" marR="31531" marT="15766" marB="15766" anchor="ctr"/>
                </a:tc>
                <a:extLst>
                  <a:ext uri="{0D108BD9-81ED-4DB2-BD59-A6C34878D82A}">
                    <a16:rowId xmlns:a16="http://schemas.microsoft.com/office/drawing/2014/main" val="2865134566"/>
                  </a:ext>
                </a:extLst>
              </a:tr>
              <a:tr h="391877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Запуск действия</a:t>
                      </a:r>
                    </a:p>
                  </a:txBody>
                  <a:tcPr marL="31531" marR="31531" marT="15766" marB="1576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Получение таблицы сравнения MSE, PSNR, SSIM</a:t>
                      </a:r>
                    </a:p>
                  </a:txBody>
                  <a:tcPr marL="31531" marR="31531" marT="15766" marB="15766" anchor="ctr"/>
                </a:tc>
                <a:extLst>
                  <a:ext uri="{0D108BD9-81ED-4DB2-BD59-A6C34878D82A}">
                    <a16:rowId xmlns:a16="http://schemas.microsoft.com/office/drawing/2014/main" val="175374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171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1903E-834B-1E3C-D9DD-91EB7006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4" y="123097"/>
            <a:ext cx="5039659" cy="1325563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E1E958-6529-01ED-AD7D-944927F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17</a:t>
            </a:fld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A8D758-F647-A12A-A1FF-ACFE15DE41CB}"/>
              </a:ext>
            </a:extLst>
          </p:cNvPr>
          <p:cNvSpPr txBox="1"/>
          <p:nvPr/>
        </p:nvSpPr>
        <p:spPr>
          <a:xfrm>
            <a:off x="133233" y="1465634"/>
            <a:ext cx="486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входных изображений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510 * 339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70A3E-9552-CF2F-784F-77F85F582038}"/>
              </a:ext>
            </a:extLst>
          </p:cNvPr>
          <p:cNvSpPr txBox="1"/>
          <p:nvPr/>
        </p:nvSpPr>
        <p:spPr>
          <a:xfrm>
            <a:off x="70180" y="2330640"/>
            <a:ext cx="486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увеличения</a:t>
            </a:r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5F0799-7137-E33B-90DD-3287948C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88" y="20172"/>
            <a:ext cx="6713352" cy="68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0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1903E-834B-1E3C-D9DD-91EB7006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 исследования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E1E958-6529-01ED-AD7D-944927F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18</a:t>
            </a:fld>
            <a:endParaRPr lang="ru-RU"/>
          </a:p>
        </p:txBody>
      </p:sp>
      <p:pic>
        <p:nvPicPr>
          <p:cNvPr id="9" name="Объект 8" descr="Изображение выглядит как шаблон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41765FA-DF95-8BC1-90B3-1B947AEA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1321" y="280988"/>
            <a:ext cx="2819400" cy="28194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716CC2-BA42-D736-1DF7-0C9F8998C4D6}"/>
              </a:ext>
            </a:extLst>
          </p:cNvPr>
          <p:cNvSpPr txBox="1"/>
          <p:nvPr/>
        </p:nvSpPr>
        <p:spPr>
          <a:xfrm>
            <a:off x="903051" y="3969432"/>
            <a:ext cx="103858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Google Форм был составлен опрос, включающий два блока сравнение изображений по качеству и по содержимому. </a:t>
            </a:r>
          </a:p>
          <a:p>
            <a:r>
              <a:rPr lang="ru-RU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По качеству» включают по два изображения на каждый вопрос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полученное SRCNN и многокадровым методом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«По содержимому» включают по три изображения на вопрос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два получены методом SRCNN, а одно многокадровым SRCNN. </a:t>
            </a:r>
          </a:p>
          <a:p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Задающийся вопрос «Какое из представленных выше фото наиболее качественное?». </a:t>
            </a:r>
          </a:p>
          <a:p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 являются выбором с одним вариантом ответа, где кроме номеров фотографий есть еще вариант «Не вижу никакой разницы».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E4DEC-FCF6-8FDC-9D87-68130042363A}"/>
              </a:ext>
            </a:extLst>
          </p:cNvPr>
          <p:cNvSpPr txBox="1"/>
          <p:nvPr/>
        </p:nvSpPr>
        <p:spPr>
          <a:xfrm>
            <a:off x="838200" y="1428062"/>
            <a:ext cx="10385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можно классифицировать.</a:t>
            </a:r>
            <a:endParaRPr lang="en-US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E8A3013-C43F-0200-FE6C-372DCAACB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023527"/>
              </p:ext>
            </p:extLst>
          </p:nvPr>
        </p:nvGraphicFramePr>
        <p:xfrm>
          <a:off x="903321" y="1810783"/>
          <a:ext cx="812800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375243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52292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качеству: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kumimoji="0" lang="ru-RU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хорошего качества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kumimoji="0" lang="ru-RU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размытые изображения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kumimoji="0" lang="ru-RU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зашумленные изображения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kumimoji="0" lang="ru-RU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поврежденные несколькими способами</a:t>
                      </a:r>
                    </a:p>
                    <a:p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содержимому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kumimoji="0" lang="ru-RU" sz="18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kumimoji="0" lang="ru-RU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животные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kumimoji="0" lang="ru-RU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люди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kumimoji="0" lang="ru-RU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kumimoji="0" lang="ru-RU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природные объекты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kumimoji="0" lang="ru-RU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другое</a:t>
                      </a:r>
                    </a:p>
                    <a:p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114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09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1903E-834B-1E3C-D9DD-91EB7006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исследования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E1E958-6529-01ED-AD7D-944927F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19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16CC2-BA42-D736-1DF7-0C9F8998C4D6}"/>
              </a:ext>
            </a:extLst>
          </p:cNvPr>
          <p:cNvSpPr txBox="1"/>
          <p:nvPr/>
        </p:nvSpPr>
        <p:spPr>
          <a:xfrm>
            <a:off x="967902" y="4540122"/>
            <a:ext cx="106144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r>
              <a:rPr lang="en-US" sz="24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Times New Roman" panose="02020603050405020304" pitchFamily="18" charset="0"/>
              <a:buChar char="–"/>
            </a:pPr>
            <a:r>
              <a:rPr lang="ru-RU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показал себя лучше, если получал на вход два различных изображения</a:t>
            </a:r>
          </a:p>
          <a:p>
            <a:pPr marL="285750" indent="-285750">
              <a:buFont typeface="Times New Roman" panose="02020603050405020304" pitchFamily="18" charset="0"/>
              <a:buChar char="–"/>
            </a:pPr>
            <a:r>
              <a:rPr lang="ru-RU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иногда метод дает излишне зашумленные результаты</a:t>
            </a:r>
          </a:p>
          <a:p>
            <a:pPr marL="285750" indent="-285750">
              <a:buFont typeface="Times New Roman" panose="02020603050405020304" pitchFamily="18" charset="0"/>
              <a:buChar char="–"/>
            </a:pPr>
            <a:r>
              <a:rPr lang="ru-RU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плохо справляется с размытием изображений</a:t>
            </a: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E1EADB9B-D413-7756-F7B8-AC14A8490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40097"/>
              </p:ext>
            </p:extLst>
          </p:nvPr>
        </p:nvGraphicFramePr>
        <p:xfrm>
          <a:off x="5732834" y="1824674"/>
          <a:ext cx="6102481" cy="2468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9693">
                  <a:extLst>
                    <a:ext uri="{9D8B030D-6E8A-4147-A177-3AD203B41FA5}">
                      <a16:colId xmlns:a16="http://schemas.microsoft.com/office/drawing/2014/main" val="124337698"/>
                    </a:ext>
                  </a:extLst>
                </a:gridCol>
                <a:gridCol w="1063557">
                  <a:extLst>
                    <a:ext uri="{9D8B030D-6E8A-4147-A177-3AD203B41FA5}">
                      <a16:colId xmlns:a16="http://schemas.microsoft.com/office/drawing/2014/main" val="41469062"/>
                    </a:ext>
                  </a:extLst>
                </a:gridCol>
                <a:gridCol w="1059419">
                  <a:extLst>
                    <a:ext uri="{9D8B030D-6E8A-4147-A177-3AD203B41FA5}">
                      <a16:colId xmlns:a16="http://schemas.microsoft.com/office/drawing/2014/main" val="1491332938"/>
                    </a:ext>
                  </a:extLst>
                </a:gridCol>
                <a:gridCol w="1411407">
                  <a:extLst>
                    <a:ext uri="{9D8B030D-6E8A-4147-A177-3AD203B41FA5}">
                      <a16:colId xmlns:a16="http://schemas.microsoft.com/office/drawing/2014/main" val="3121856260"/>
                    </a:ext>
                  </a:extLst>
                </a:gridCol>
                <a:gridCol w="1128405">
                  <a:extLst>
                    <a:ext uri="{9D8B030D-6E8A-4147-A177-3AD203B41FA5}">
                      <a16:colId xmlns:a16="http://schemas.microsoft.com/office/drawing/2014/main" val="35435418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ru-RU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SRCNN (1 </a:t>
                      </a:r>
                      <a:r>
                        <a:rPr lang="ru-RU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фото)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SRCNN (2 </a:t>
                      </a:r>
                      <a:r>
                        <a:rPr lang="ru-RU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фото)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Многокадр</a:t>
                      </a:r>
                      <a:r>
                        <a:rPr lang="ru-RU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SRCNN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 разницы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1086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Животное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227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68,3%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448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Природа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41,5%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781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Лицо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70,7%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86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Текст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68,3%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988159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E050B7BB-2734-D889-F4C9-81FEE08FF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58929"/>
              </p:ext>
            </p:extLst>
          </p:nvPr>
        </p:nvGraphicFramePr>
        <p:xfrm>
          <a:off x="330091" y="2190434"/>
          <a:ext cx="5214674" cy="1737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37619">
                  <a:extLst>
                    <a:ext uri="{9D8B030D-6E8A-4147-A177-3AD203B41FA5}">
                      <a16:colId xmlns:a16="http://schemas.microsoft.com/office/drawing/2014/main" val="551756834"/>
                    </a:ext>
                  </a:extLst>
                </a:gridCol>
                <a:gridCol w="1083012">
                  <a:extLst>
                    <a:ext uri="{9D8B030D-6E8A-4147-A177-3AD203B41FA5}">
                      <a16:colId xmlns:a16="http://schemas.microsoft.com/office/drawing/2014/main" val="310280864"/>
                    </a:ext>
                  </a:extLst>
                </a:gridCol>
                <a:gridCol w="1426724">
                  <a:extLst>
                    <a:ext uri="{9D8B030D-6E8A-4147-A177-3AD203B41FA5}">
                      <a16:colId xmlns:a16="http://schemas.microsoft.com/office/drawing/2014/main" val="1821141686"/>
                    </a:ext>
                  </a:extLst>
                </a:gridCol>
                <a:gridCol w="1167319">
                  <a:extLst>
                    <a:ext uri="{9D8B030D-6E8A-4147-A177-3AD203B41FA5}">
                      <a16:colId xmlns:a16="http://schemas.microsoft.com/office/drawing/2014/main" val="1097074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ru-RU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SRCNN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Многокадр. </a:t>
                      </a:r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SRCNN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 разницы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2901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Качественное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48,8%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46,3%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33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Размытое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63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Зашумленное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75,6%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917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7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0CC7-5C16-5747-80B3-8A471429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307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4E0D87-CE85-5C44-A659-28FE53F9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702" y="1821053"/>
            <a:ext cx="10874371" cy="4196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многокадровый метод повышения разрешающей способности изображений с использованием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сетей.</a:t>
            </a:r>
          </a:p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описать предметную область 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существующие методы повышения разрешения 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алгоритмы необходимые для подготовки данных, обучения модели и ее использования 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спроектированным алгоритмам реализовать программное обеспечение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исследование применимости разработанного метода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F0F642-FD41-3E3C-3116-7D06CBE7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94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33211-4C9C-F676-7C9C-66FB7B4A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19A977-302C-2101-D626-F18A808B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Цель достигнута: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разработан многокадровый метод повышения разрешающей способности изображений с использованием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сверточных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нейронных сетей.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Задачи решены: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описана предметная область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проанализированы существующие методы повышения разрешения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спроектированы алгоритмы необходимые для подготовки данных, обучения модели и ее использования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 спроектированным алгоритмам реализовано программное обеспечение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проведено исследование применимости разработанного метода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E785B6-ABA6-F2AA-234A-47D9582F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20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33211-4C9C-F676-7C9C-66FB7B4A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Дальнейшее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19A977-302C-2101-D626-F18A808B0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92"/>
            <a:ext cx="10515600" cy="435133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реализовать возможность использования более двух входных изображений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спроектировать и реализовать алгоритм совмещения фотографий по объектам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endParaRPr lang="ru-RU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обработку большего числа входных форматов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E785B6-ABA6-F2AA-234A-47D9582F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3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DD984-EFCD-6A2C-EFF1-BF3E3BBE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577E4-2C17-DE6F-66DB-A65EA8E6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Растровое изображение </a:t>
            </a:r>
            <a:r>
              <a:rPr lang="ru-RU" sz="240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двумерный массив, элементы которого (пиксели) содержат информацию о цвете.</a:t>
            </a: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Полноцветное изображение </a:t>
            </a:r>
            <a:r>
              <a:rPr lang="ru-RU" sz="240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изображение, непосредственно хранящее информацию о цвете на основе компонентов цветовой модели.</a:t>
            </a: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Разрешающая способность </a:t>
            </a:r>
            <a:r>
              <a:rPr lang="ru-RU" sz="240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количество пикселей (точек) на единицу площади изображения.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04C28B-4FBE-77B1-679F-8222309F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8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DD984-EFCD-6A2C-EFF1-BF3E3BBE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Классические методы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04C28B-4FBE-77B1-679F-8222309F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4</a:t>
            </a:fld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B3BEE3A-344D-4385-B1A8-B83BD1174A0F}"/>
              </a:ext>
            </a:extLst>
          </p:cNvPr>
          <p:cNvSpPr txBox="1">
            <a:spLocks/>
          </p:cNvSpPr>
          <p:nvPr/>
        </p:nvSpPr>
        <p:spPr>
          <a:xfrm>
            <a:off x="838200" y="1305307"/>
            <a:ext cx="10008536" cy="550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Интерполяция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процесс определения значений между известными точками данных.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1F5D9F0-E102-41A1-B85C-A024091E84BF}"/>
              </a:ext>
            </a:extLst>
          </p:cNvPr>
          <p:cNvSpPr txBox="1">
            <a:spLocks/>
          </p:cNvSpPr>
          <p:nvPr/>
        </p:nvSpPr>
        <p:spPr>
          <a:xfrm>
            <a:off x="838200" y="1797079"/>
            <a:ext cx="11161734" cy="117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Ступенчатость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видимые лестничные ступеньки или резкие перепады яркости вдоль контуров.</a:t>
            </a:r>
          </a:p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Размытие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потеря деталей и четкости изображения при сглаживании краев. </a:t>
            </a:r>
          </a:p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Граничное гало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светлые или темные области, окружающие объекты или контуры на изображении.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DE8E5FE-B74E-49B1-AB39-7B6AB45D24E4}"/>
              </a:ext>
            </a:extLst>
          </p:cNvPr>
          <p:cNvSpPr>
            <a:spLocks noGrp="1"/>
          </p:cNvSpPr>
          <p:nvPr/>
        </p:nvSpPr>
        <p:spPr>
          <a:xfrm>
            <a:off x="838200" y="2909860"/>
            <a:ext cx="11012668" cy="230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ближайшего соседа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учитывает только один пиксель ближайший к точке интерполяции.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Билинейная интерполяция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рассматривает квадрат 2x2 известных пикселей, окружающих неизвестный.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Бикубическая интерполяция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рассматривает массив из 4x4 окружающих пикселей.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Ланцоша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 на применении нормированной функции 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sinc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D26A91-9F8C-44F5-8710-EFB110ED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2" y="5081076"/>
            <a:ext cx="2686361" cy="117528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406FAB-D9AF-4F99-8082-B23D9F4D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505" y="5079598"/>
            <a:ext cx="2686363" cy="11752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A7EF9B4-8C24-4B2B-BE3A-815EF064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640" y="5081076"/>
            <a:ext cx="2686360" cy="11752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54E9729-2445-46BB-A62E-FA177ED17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071" y="5081076"/>
            <a:ext cx="2686363" cy="11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5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961457-E800-4730-83A0-689548220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"/>
          <a:stretch/>
        </p:blipFill>
        <p:spPr>
          <a:xfrm>
            <a:off x="4778477" y="1160479"/>
            <a:ext cx="7413523" cy="47831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DD984-EFCD-6A2C-EFF1-BF3E3BBE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Нейронные методы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04C28B-4FBE-77B1-679F-8222309F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DE8E5FE-B74E-49B1-AB39-7B6AB45D24E4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76778" y="1336791"/>
                <a:ext cx="5619222" cy="41969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Сверточные нейронные сети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автоматическое извлечение </a:t>
                </a:r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</a:b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иерархии признаков из входных </a:t>
                </a:r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</a:b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данных.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800" b="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800" b="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800" b="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ru-RU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b="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ru-RU" sz="18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ru-RU" sz="1800" b="0" i="0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800" b="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18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 sz="1800" b="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18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ru-RU" sz="1800" b="0" i="0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800" b="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800" b="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ru-RU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b="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ru-RU" sz="18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ru-RU" sz="1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1800" b="0" i="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b="0" i="1" dirty="0" err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sz="1800" b="0" i="1" dirty="0" err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ru-RU" sz="1800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800" b="0" i="1" dirty="0" err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800" b="0" dirty="0" err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18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b="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ru-RU" sz="1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ru-RU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800" b="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err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18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u-RU" sz="1800" dirty="0" err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err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sz="18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800" dirty="0" err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err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ru-RU" sz="18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b="1" dirty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ru-RU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b="1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активации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600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ru-RU" sz="1600" b="1" dirty="0"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</m:t>
                    </m:r>
                  </m:oMath>
                </a14:m>
                <a:r>
                  <a:rPr lang="ru-RU" sz="16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операция свертки</a:t>
                </a:r>
                <a:br>
                  <a:rPr lang="en-US" sz="1600" b="0" i="1" dirty="0">
                    <a:solidFill>
                      <a:schemeClr val="tx1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ru-RU" sz="1600" b="0" i="1" dirty="0" smtClean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u-RU" sz="1600" b="1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 </a:t>
                </a:r>
                <a:r>
                  <a:rPr lang="ru-RU" sz="16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фильтр</a:t>
                </a:r>
                <a:r>
                  <a:rPr lang="en-US" sz="16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600" b="0" i="0" dirty="0" smtClean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1600" b="0" i="0" dirty="0" smtClean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b="1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 </a:t>
                </a:r>
                <a:r>
                  <a:rPr lang="ru-RU" sz="1600" b="0" i="0" dirty="0">
                    <a:solidFill>
                      <a:schemeClr val="tx1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смещени</a:t>
                </a:r>
                <a:r>
                  <a:rPr lang="ru-RU" sz="16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</a:t>
                </a:r>
                <a:r>
                  <a:rPr lang="ru-RU" sz="1600" b="0" i="0" dirty="0">
                    <a:solidFill>
                      <a:schemeClr val="tx1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b="0" i="0" dirty="0">
                  <a:solidFill>
                    <a:schemeClr val="tx1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Генеративно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-состязательные нейронные сети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 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система из двух нейронных сетей, выполняющих роли генератора и дискриминатора.</a:t>
                </a:r>
                <a:endParaRPr lang="ru-RU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DE8E5FE-B74E-49B1-AB39-7B6AB45D24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8" y="1336791"/>
                <a:ext cx="5619222" cy="4196931"/>
              </a:xfrm>
              <a:prstGeom prst="rect">
                <a:avLst/>
              </a:prstGeom>
              <a:blipFill>
                <a:blip r:embed="rId4"/>
                <a:stretch>
                  <a:fillRect l="-1627" t="-2177" b="-11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45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DD984-EFCD-6A2C-EFF1-BF3E3BBE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методов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04C28B-4FBE-77B1-679F-8222309F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6</a:t>
            </a:fld>
            <a:endParaRPr lang="ru-RU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DBDA940D-B3B5-BB84-0C95-D163FB8F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65" y="961805"/>
            <a:ext cx="5458691" cy="1933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9F4241-0142-464C-8A89-81C92A65A76D}"/>
                  </a:ext>
                </a:extLst>
              </p:cNvPr>
              <p:cNvSpPr/>
              <p:nvPr/>
            </p:nvSpPr>
            <p:spPr>
              <a:xfrm>
                <a:off x="838200" y="1286796"/>
                <a:ext cx="4313845" cy="1508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Классические методы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ступенчатость</a:t>
                </a: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размытие</a:t>
                </a:r>
              </a:p>
              <a:p>
                <a:pPr marL="342900" indent="-342900">
                  <a:buFont typeface="Cambria Math" panose="02040503050406030204" pitchFamily="18" charset="0"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u-RU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граничное гало</a:t>
                </a: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вычислительная сложность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9F4241-0142-464C-8A89-81C92A65A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86796"/>
                <a:ext cx="4313845" cy="1508105"/>
              </a:xfrm>
              <a:prstGeom prst="rect">
                <a:avLst/>
              </a:prstGeom>
              <a:blipFill>
                <a:blip r:embed="rId3"/>
                <a:stretch>
                  <a:fillRect l="-1556" t="-2024" b="-56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table">
            <a:extLst>
              <a:ext uri="{FF2B5EF4-FFF2-40B4-BE49-F238E27FC236}">
                <a16:creationId xmlns:a16="http://schemas.microsoft.com/office/drawing/2014/main" id="{0535C3CC-D6BE-C070-4301-99280AFC9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469" y="3046813"/>
            <a:ext cx="5458687" cy="180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AE72F7-4842-43BE-9EF5-B65FF70D9A9C}"/>
                  </a:ext>
                </a:extLst>
              </p:cNvPr>
              <p:cNvSpPr/>
              <p:nvPr/>
            </p:nvSpPr>
            <p:spPr>
              <a:xfrm>
                <a:off x="838199" y="2800059"/>
                <a:ext cx="4313845" cy="2646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Нейронные методы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время обучения</a:t>
                </a: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вычислительная сложность</a:t>
                </a: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память</a:t>
                </a: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сложность реализации</a:t>
                </a: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0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 пиковое отношение сигнала к шуму</a:t>
                </a: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i="0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 индекс структурного сходства</a:t>
                </a:r>
                <a:br>
                  <a:rPr lang="ru-RU" dirty="0"/>
                </a:b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AE72F7-4842-43BE-9EF5-B65FF70D9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00059"/>
                <a:ext cx="4313845" cy="2646878"/>
              </a:xfrm>
              <a:prstGeom prst="rect">
                <a:avLst/>
              </a:prstGeom>
              <a:blipFill>
                <a:blip r:embed="rId5"/>
                <a:stretch>
                  <a:fillRect l="-1412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C9F4241-0142-464C-8A89-81C92A65A76D}"/>
                  </a:ext>
                </a:extLst>
              </p:cNvPr>
              <p:cNvSpPr/>
              <p:nvPr/>
            </p:nvSpPr>
            <p:spPr>
              <a:xfrm>
                <a:off x="838198" y="5190846"/>
                <a:ext cx="4313845" cy="1538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Классические и нейронные типы методов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вычислительная сложность</a:t>
                </a: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сложность реализации</a:t>
                </a:r>
              </a:p>
              <a:p>
                <a:pPr marL="342900" indent="-342900"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качество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C9F4241-0142-464C-8A89-81C92A65A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190846"/>
                <a:ext cx="4313845" cy="1538883"/>
              </a:xfrm>
              <a:prstGeom prst="rect">
                <a:avLst/>
              </a:prstGeom>
              <a:blipFill>
                <a:blip r:embed="rId6"/>
                <a:stretch>
                  <a:fillRect l="-1412" t="-2381" b="-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table">
            <a:extLst>
              <a:ext uri="{FF2B5EF4-FFF2-40B4-BE49-F238E27FC236}">
                <a16:creationId xmlns:a16="http://schemas.microsoft.com/office/drawing/2014/main" id="{1E67545E-E8BA-7F75-53B3-167267368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182" y="5190846"/>
            <a:ext cx="4557256" cy="116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2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DD984-EFCD-6A2C-EFF1-BF3E3BBE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04C28B-4FBE-77B1-679F-8222309F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7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1955DD7-4AC4-6A31-51EB-D1461B107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910830"/>
              </p:ext>
            </p:extLst>
          </p:nvPr>
        </p:nvGraphicFramePr>
        <p:xfrm>
          <a:off x="2663609" y="1408576"/>
          <a:ext cx="6864777" cy="34657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2880">
                  <a:extLst>
                    <a:ext uri="{9D8B030D-6E8A-4147-A177-3AD203B41FA5}">
                      <a16:colId xmlns:a16="http://schemas.microsoft.com/office/drawing/2014/main" val="697781278"/>
                    </a:ext>
                  </a:extLst>
                </a:gridCol>
                <a:gridCol w="1315163">
                  <a:extLst>
                    <a:ext uri="{9D8B030D-6E8A-4147-A177-3AD203B41FA5}">
                      <a16:colId xmlns:a16="http://schemas.microsoft.com/office/drawing/2014/main" val="4178214663"/>
                    </a:ext>
                  </a:extLst>
                </a:gridCol>
                <a:gridCol w="1965894">
                  <a:extLst>
                    <a:ext uri="{9D8B030D-6E8A-4147-A177-3AD203B41FA5}">
                      <a16:colId xmlns:a16="http://schemas.microsoft.com/office/drawing/2014/main" val="789048520"/>
                    </a:ext>
                  </a:extLst>
                </a:gridCol>
                <a:gridCol w="2150840">
                  <a:extLst>
                    <a:ext uri="{9D8B030D-6E8A-4147-A177-3AD203B41FA5}">
                      <a16:colId xmlns:a16="http://schemas.microsoft.com/office/drawing/2014/main" val="907450391"/>
                    </a:ext>
                  </a:extLst>
                </a:gridCol>
              </a:tblGrid>
              <a:tr h="577193">
                <a:tc>
                  <a:txBody>
                    <a:bodyPr/>
                    <a:lstStyle/>
                    <a:p>
                      <a:pPr fontAlgn="b"/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Набор данных</a:t>
                      </a:r>
                    </a:p>
                  </a:txBody>
                  <a:tcPr marL="75023" marR="75023" marT="37512" marB="3751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Объем набора в шт.</a:t>
                      </a:r>
                    </a:p>
                  </a:txBody>
                  <a:tcPr marL="75023" marR="75023" marT="37512" marB="3751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Разнообразие категорий</a:t>
                      </a:r>
                    </a:p>
                  </a:txBody>
                  <a:tcPr marL="75023" marR="75023" marT="37512" marB="3751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Вариативность одного изображения</a:t>
                      </a:r>
                    </a:p>
                  </a:txBody>
                  <a:tcPr marL="75023" marR="75023" marT="37512" marB="37512" anchor="b"/>
                </a:tc>
                <a:extLst>
                  <a:ext uri="{0D108BD9-81ED-4DB2-BD59-A6C34878D82A}">
                    <a16:rowId xmlns:a16="http://schemas.microsoft.com/office/drawing/2014/main" val="2488159716"/>
                  </a:ext>
                </a:extLst>
              </a:tr>
              <a:tr h="404980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Set5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Различные категории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Один экземпляр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680559825"/>
                  </a:ext>
                </a:extLst>
              </a:tr>
              <a:tr h="404980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Set14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Различные категории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Один экземпляр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3568712849"/>
                  </a:ext>
                </a:extLst>
              </a:tr>
              <a:tr h="404980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BSD100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Различные категории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Один экземпляр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642885739"/>
                  </a:ext>
                </a:extLst>
              </a:tr>
              <a:tr h="25794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Urban100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Один экземпляр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951641080"/>
                  </a:ext>
                </a:extLst>
              </a:tr>
              <a:tr h="404980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DIV2K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Различные категории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Несколько экземпляров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4135208647"/>
                  </a:ext>
                </a:extLst>
              </a:tr>
              <a:tr h="25794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Manga109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 томов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Манга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Один экземпляр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687744292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B9F359-8FD7-B106-7627-9216EF3CAF67}"/>
              </a:ext>
            </a:extLst>
          </p:cNvPr>
          <p:cNvSpPr/>
          <p:nvPr/>
        </p:nvSpPr>
        <p:spPr>
          <a:xfrm>
            <a:off x="1373164" y="5009823"/>
            <a:ext cx="9445669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Тренировочный набор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различных категорий обработанных 				собственным алгоритмом понижения разрешения</a:t>
            </a:r>
          </a:p>
          <a:p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Валидационный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набор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Set14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Тестовый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набор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70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5F96ADB-7B2E-3416-71AB-0C4822EEB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516" y="357215"/>
            <a:ext cx="7767484" cy="613566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45DE1-0AAD-5C8F-8D98-6BD17149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Формализация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3B561C-90D2-3AE8-4BC6-109C81A7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8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5D72E-F821-42EA-D1A7-3DBE3DCB06D3}"/>
              </a:ext>
            </a:extLst>
          </p:cNvPr>
          <p:cNvSpPr txBox="1"/>
          <p:nvPr/>
        </p:nvSpPr>
        <p:spPr>
          <a:xfrm>
            <a:off x="310040" y="1626115"/>
            <a:ext cx="39543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Разрабатываемый метод должен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–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получать изображения низкого разрешения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–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–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подготавливать входные изображения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–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–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иметь возможность обучать модель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–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–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корректно использовать обученную модель для получения изображений высокого разрешения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08749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08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повышения разрешения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B98AE4-5EEA-F3C6-D19B-FFC3C893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9</a:t>
            </a:fld>
            <a:endParaRPr lang="ru-RU"/>
          </a:p>
        </p:txBody>
      </p:sp>
      <p:pic>
        <p:nvPicPr>
          <p:cNvPr id="7" name="Рисунок 6" descr="Изображение выглядит как текст, диаграмм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212DF964-E6FE-92A1-BF88-D0512EF3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" y="1828800"/>
            <a:ext cx="12115706" cy="42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610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</TotalTime>
  <Words>1298</Words>
  <Application>Microsoft Office PowerPoint</Application>
  <PresentationFormat>Широкоэкранный</PresentationFormat>
  <Paragraphs>261</Paragraphs>
  <Slides>21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Тема Office</vt:lpstr>
      <vt:lpstr>Многокадровый метод повышения разрешающей способности изображений посредством сверточных нейронных сетей</vt:lpstr>
      <vt:lpstr>Цель и задачи </vt:lpstr>
      <vt:lpstr>Анализ предметной области</vt:lpstr>
      <vt:lpstr>Классические методы</vt:lpstr>
      <vt:lpstr>Нейронные методы</vt:lpstr>
      <vt:lpstr>Классификация методов</vt:lpstr>
      <vt:lpstr>Наборы данных</vt:lpstr>
      <vt:lpstr>Формализация задачи</vt:lpstr>
      <vt:lpstr>Метод повышения разрешения</vt:lpstr>
      <vt:lpstr>Алгоритм предобработки  изображений</vt:lpstr>
      <vt:lpstr>Алгоритм разделения  изображений на участки</vt:lpstr>
      <vt:lpstr>Архитектура нейронной сети</vt:lpstr>
      <vt:lpstr> Алгоритмы применения и тестирования модели</vt:lpstr>
      <vt:lpstr>Структура программного обеспечения</vt:lpstr>
      <vt:lpstr>Средства реализации</vt:lpstr>
      <vt:lpstr>Тестирование программного обеспечения</vt:lpstr>
      <vt:lpstr>Демонстрация работы</vt:lpstr>
      <vt:lpstr>Постановка задачи исследования</vt:lpstr>
      <vt:lpstr>Результаты исследования</vt:lpstr>
      <vt:lpstr>Заключение</vt:lpstr>
      <vt:lpstr>Дальнейшее развитие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распознавания объектов на изображениях с применением машинного зрения  </dc:title>
  <dc:creator>Kirill Kovalets</dc:creator>
  <cp:lastModifiedBy>Алина Светличная</cp:lastModifiedBy>
  <cp:revision>34</cp:revision>
  <dcterms:created xsi:type="dcterms:W3CDTF">2022-01-29T11:10:53Z</dcterms:created>
  <dcterms:modified xsi:type="dcterms:W3CDTF">2024-06-01T18:24:30Z</dcterms:modified>
</cp:coreProperties>
</file>